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61" r:id="rId4"/>
    <p:sldId id="262" r:id="rId5"/>
    <p:sldId id="272" r:id="rId6"/>
    <p:sldId id="270" r:id="rId7"/>
    <p:sldId id="271" r:id="rId8"/>
    <p:sldId id="274" r:id="rId9"/>
    <p:sldId id="273" r:id="rId10"/>
    <p:sldId id="275" r:id="rId11"/>
    <p:sldId id="276" r:id="rId12"/>
    <p:sldId id="277" r:id="rId13"/>
    <p:sldId id="292" r:id="rId14"/>
    <p:sldId id="278" r:id="rId15"/>
    <p:sldId id="279" r:id="rId16"/>
    <p:sldId id="280" r:id="rId17"/>
    <p:sldId id="282" r:id="rId18"/>
    <p:sldId id="283" r:id="rId19"/>
    <p:sldId id="284" r:id="rId20"/>
    <p:sldId id="293" r:id="rId21"/>
    <p:sldId id="260" r:id="rId22"/>
    <p:sldId id="259" r:id="rId23"/>
    <p:sldId id="257" r:id="rId24"/>
    <p:sldId id="258" r:id="rId25"/>
    <p:sldId id="286" r:id="rId26"/>
    <p:sldId id="287" r:id="rId27"/>
    <p:sldId id="288" r:id="rId28"/>
    <p:sldId id="289" r:id="rId29"/>
    <p:sldId id="290" r:id="rId30"/>
    <p:sldId id="291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15"/>
  </p:normalViewPr>
  <p:slideViewPr>
    <p:cSldViewPr snapToGrid="0" snapToObjects="1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658D4F-9024-1E48-B962-D1DBED99D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F8042D2-01FC-734F-A345-24A3F3B87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AD7CFC-BDD8-2E4C-AD1B-DD8D8C15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21F4A9-EB3C-7B4F-867B-0578657B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49A951-BE87-B249-B3A6-98EDCC71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33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3AB65E-8FEE-3547-9E06-003274CA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A020E9-582F-4747-B92B-2C4F12A29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EE6257-B3FB-944A-B429-2127DCC6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CB61F9-D5B7-DA42-867D-ED876C16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231AF9-27AF-6146-AED6-54CC8EEA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93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B6AB41B-4171-3042-AB4F-48BDC5922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B88938-34ED-B24E-8799-139329560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FCCF28-B09A-D94A-A3B8-09D5D899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6EF00E-E24F-2A4E-B34E-7AA0203D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ADADD1-3057-9842-8FF5-480C2FCC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86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89E410-D16B-0C46-943F-B2014A61A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EAB5C9-6507-614D-8497-BC694E48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CE49C9-74DA-1C41-A57F-34A7000B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941B23-56A9-0C47-A417-5E98F4DB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0532E0-AD6F-4945-8B17-45623B22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67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916162-7691-DF46-A667-BC1E5E43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EFFFEC-F3E4-7240-A4CC-79BE7AEB6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9C51BC-6E26-4F42-B9A9-649F2F08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882F17-67FF-9043-83AB-6D69C87A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1CBF68-AFEC-324E-85D5-6FF9A306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03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401DC9-2404-9E4D-A9C8-6965BE8C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2F072B-E3B6-434B-9AFD-48533E075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3CB79EB-053D-2C4F-90BA-A1A41FCAB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BC7A50-30A1-014C-9CEE-9D5A0B89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CC4982-9EB9-5F40-8A8A-B8D34083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F20072-6BE2-4044-8994-6E303FDA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587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45435-2A7A-0F4C-A793-DBF6E53A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4976BDB-07DA-BE47-831F-5030A9E4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D313D05-242D-2341-8674-84A81F15D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A9B36F-44A7-DB42-A735-DAEFC5262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E49D16E-338C-F744-9594-B947F208B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6D4D782-0F51-914A-8A14-26C06996B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4748CCD-89A2-3D41-8D7D-1C3F0AC0F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64E083-4053-AE45-82F8-5C54C560F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117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484DB3-89CF-1449-A71D-4357B581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BD2A79A-0003-1B4E-8981-50234AFD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C1B98F8-A2A8-BB47-90E7-C1FE3CFD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4F257E7-BC8C-3D4E-8419-9CF793C3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33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923C7F7-6082-7446-9C63-60E3B463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F965449-284D-0C4D-AEBA-D0C3CAB5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0AFBE7-0D48-A043-AFF9-E399DBAE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1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CE4A2E-FFA4-9143-83A6-4BB2E076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71477B-C8E5-7A40-AC67-D41D57888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BE8B11-C331-0941-9727-8FF4ADAAA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9F1934-0885-FD47-8353-33DE8C9F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24461B-E7AC-4B43-983F-356C1639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B64144-F367-4144-A7F2-A8B73043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07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C1CDA0-0498-1A4A-80BC-0B66693D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9526FE7-0E61-8940-A256-D7E4E7043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3BE74A-45F7-0642-93AB-DA06C01D0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0E5794-2E73-0E4E-BE7A-37C1704DE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CDF599-6318-F646-8D14-0E996BE1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8AF0A-C0F8-0F48-A806-FBF75AFE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75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34ABFD0-AFE9-8B4D-AF80-0B8DE39E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7B008B-FD2C-3F4C-8D90-CED4C1893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C562C1-0F64-5444-8B0F-F6A6EDB07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26F92-F3B3-6940-B686-AD60E9DAD062}" type="datetimeFigureOut">
              <a:rPr kumimoji="1" lang="ja-JP" altLang="en-US" smtClean="0"/>
              <a:t>2021/7/5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3ED8FB-5285-6648-96FE-DC1A1D870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CCBFA5-FA25-0642-ABAF-290B4A696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C36C-4B4B-3142-8CB2-887263015A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51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1F36D4-2452-7547-8D63-D7DB1CFC2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APO HOLO </a:t>
            </a:r>
            <a:r>
              <a:rPr kumimoji="1" lang="ja-JP" altLang="en-US"/>
              <a:t>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F9E41AD-923C-894B-990E-2520D1A1A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/>
              <a:t>熊田　匡仁</a:t>
            </a:r>
          </a:p>
        </p:txBody>
      </p:sp>
    </p:spTree>
    <p:extLst>
      <p:ext uri="{BB962C8B-B14F-4D97-AF65-F5344CB8AC3E}">
        <p14:creationId xmlns:p14="http://schemas.microsoft.com/office/powerpoint/2010/main" val="1947714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1ECJD, </a:t>
            </a:r>
            <a:r>
              <a:rPr lang="en-US" altLang="ja-JP" dirty="0" err="1"/>
              <a:t>Holo</a:t>
            </a:r>
            <a:r>
              <a:rPr lang="en-US" altLang="ja-JP" dirty="0"/>
              <a:t>: 1ECCB, Ligand: PCP</a:t>
            </a:r>
            <a:endParaRPr kumimoji="1" lang="ja-JP" altLang="en-US"/>
          </a:p>
        </p:txBody>
      </p:sp>
      <p:pic>
        <p:nvPicPr>
          <p:cNvPr id="6" name="図 5" descr="座る, テーブル, コンピュータ, 食品 が含まれている画像&#10;&#10;自動的に生成された説明">
            <a:extLst>
              <a:ext uri="{FF2B5EF4-FFF2-40B4-BE49-F238E27FC236}">
                <a16:creationId xmlns:a16="http://schemas.microsoft.com/office/drawing/2014/main" id="{5FB43FA3-3554-4C43-8182-AD7BD7DD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258" y="2146327"/>
            <a:ext cx="5317282" cy="4489181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379EF197-1CA1-C640-9466-47B0FF14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3" y="2146327"/>
            <a:ext cx="5511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5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1EX6A, </a:t>
            </a:r>
            <a:r>
              <a:rPr lang="en-US" altLang="ja-JP" dirty="0" err="1"/>
              <a:t>Holo</a:t>
            </a:r>
            <a:r>
              <a:rPr lang="en-US" altLang="ja-JP" dirty="0"/>
              <a:t>: 1GKYA, Ligand: 5GP</a:t>
            </a:r>
            <a:endParaRPr kumimoji="1" lang="ja-JP" altLang="en-US"/>
          </a:p>
        </p:txBody>
      </p:sp>
      <p:pic>
        <p:nvPicPr>
          <p:cNvPr id="6" name="図 5" descr="屋内, 座る, テーブル, 小さい が含まれている画像&#10;&#10;自動的に生成された説明">
            <a:extLst>
              <a:ext uri="{FF2B5EF4-FFF2-40B4-BE49-F238E27FC236}">
                <a16:creationId xmlns:a16="http://schemas.microsoft.com/office/drawing/2014/main" id="{E955B97F-D306-F341-9D1C-2494A6017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04" y="2088588"/>
            <a:ext cx="5588884" cy="4418171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AEECA08A-5F9F-7E41-90A5-BFFE4285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3" y="2074703"/>
            <a:ext cx="5543007" cy="44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1EXMA, </a:t>
            </a:r>
            <a:r>
              <a:rPr lang="en-US" altLang="ja-JP" dirty="0" err="1"/>
              <a:t>Holo</a:t>
            </a:r>
            <a:r>
              <a:rPr lang="en-US" altLang="ja-JP" dirty="0"/>
              <a:t>: 1HA3B, Ligand: MAU 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7245C6-B693-8D45-96C4-89521BC99A3F}"/>
              </a:ext>
            </a:extLst>
          </p:cNvPr>
          <p:cNvSpPr txBox="1"/>
          <p:nvPr/>
        </p:nvSpPr>
        <p:spPr>
          <a:xfrm>
            <a:off x="9572263" y="166779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pocket4</a:t>
            </a:r>
            <a:endParaRPr kumimoji="1" lang="ja-JP" altLang="en-US"/>
          </a:p>
        </p:txBody>
      </p:sp>
      <p:pic>
        <p:nvPicPr>
          <p:cNvPr id="16" name="図 15" descr="屋内, テーブル, 食品, 探す が含まれている画像&#10;&#10;自動的に生成された説明">
            <a:extLst>
              <a:ext uri="{FF2B5EF4-FFF2-40B4-BE49-F238E27FC236}">
                <a16:creationId xmlns:a16="http://schemas.microsoft.com/office/drawing/2014/main" id="{070B6559-4E40-FC45-ABA6-8597E29E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78" y="2268637"/>
            <a:ext cx="5619508" cy="4081432"/>
          </a:xfrm>
          <a:prstGeom prst="rect">
            <a:avLst/>
          </a:prstGeom>
        </p:spPr>
      </p:pic>
      <p:pic>
        <p:nvPicPr>
          <p:cNvPr id="18" name="図 17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EF716532-5059-7E40-9DAB-0C8110E9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0" y="2268636"/>
            <a:ext cx="5509550" cy="412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0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1EXMA, </a:t>
            </a:r>
            <a:r>
              <a:rPr lang="en-US" altLang="ja-JP" dirty="0" err="1"/>
              <a:t>Holo</a:t>
            </a:r>
            <a:r>
              <a:rPr lang="en-US" altLang="ja-JP" dirty="0"/>
              <a:t>: 1HA3B, Ligand: MAU </a:t>
            </a:r>
            <a:endParaRPr kumimoji="1" lang="ja-JP" altLang="en-US"/>
          </a:p>
        </p:txBody>
      </p:sp>
      <p:pic>
        <p:nvPicPr>
          <p:cNvPr id="7" name="図 6" descr="屋内, テーブル, 座る, ノートパソコン が含まれている画像&#10;&#10;自動的に生成された説明">
            <a:extLst>
              <a:ext uri="{FF2B5EF4-FFF2-40B4-BE49-F238E27FC236}">
                <a16:creationId xmlns:a16="http://schemas.microsoft.com/office/drawing/2014/main" id="{F15D75BC-E77F-C34C-BEC6-0222F626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856" y="2320523"/>
            <a:ext cx="5486242" cy="4172352"/>
          </a:xfrm>
          <a:prstGeom prst="rect">
            <a:avLst/>
          </a:prstGeom>
        </p:spPr>
      </p:pic>
      <p:pic>
        <p:nvPicPr>
          <p:cNvPr id="11" name="図 10" descr="大きい, グリーン, 巨大, ケーキ が含まれている画像&#10;&#10;自動的に生成された説明">
            <a:extLst>
              <a:ext uri="{FF2B5EF4-FFF2-40B4-BE49-F238E27FC236}">
                <a16:creationId xmlns:a16="http://schemas.microsoft.com/office/drawing/2014/main" id="{F7135355-F8BA-5C4E-BE2B-3D4A2A43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3" y="2319827"/>
            <a:ext cx="5369262" cy="427034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7245C6-B693-8D45-96C4-89521BC99A3F}"/>
              </a:ext>
            </a:extLst>
          </p:cNvPr>
          <p:cNvSpPr txBox="1"/>
          <p:nvPr/>
        </p:nvSpPr>
        <p:spPr>
          <a:xfrm>
            <a:off x="9572263" y="1667794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pocket14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04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1FA9A, </a:t>
            </a:r>
            <a:r>
              <a:rPr lang="en-US" altLang="ja-JP" dirty="0" err="1"/>
              <a:t>Holo</a:t>
            </a:r>
            <a:r>
              <a:rPr lang="en-US" altLang="ja-JP" dirty="0"/>
              <a:t>: 1L5SB, Ligand: URC </a:t>
            </a:r>
            <a:endParaRPr kumimoji="1" lang="ja-JP" altLang="en-US"/>
          </a:p>
        </p:txBody>
      </p:sp>
      <p:pic>
        <p:nvPicPr>
          <p:cNvPr id="7" name="図 6" descr="ケーキ, 装飾, 誕生日, 大きい が含まれている画像&#10;&#10;自動的に生成された説明">
            <a:extLst>
              <a:ext uri="{FF2B5EF4-FFF2-40B4-BE49-F238E27FC236}">
                <a16:creationId xmlns:a16="http://schemas.microsoft.com/office/drawing/2014/main" id="{3BF9D7EB-D726-AD4F-B7D5-EFC8D131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86" y="2233895"/>
            <a:ext cx="4537297" cy="4051158"/>
          </a:xfrm>
          <a:prstGeom prst="rect">
            <a:avLst/>
          </a:prstGeom>
        </p:spPr>
      </p:pic>
      <p:pic>
        <p:nvPicPr>
          <p:cNvPr id="9" name="図 8" descr="屋内, テーブル, 座る, カラフル が含まれている画像&#10;&#10;自動的に生成された説明">
            <a:extLst>
              <a:ext uri="{FF2B5EF4-FFF2-40B4-BE49-F238E27FC236}">
                <a16:creationId xmlns:a16="http://schemas.microsoft.com/office/drawing/2014/main" id="{9E45AEEB-9D37-5149-AE43-A2F45044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233894"/>
            <a:ext cx="4949547" cy="40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1FVRA, </a:t>
            </a:r>
            <a:r>
              <a:rPr lang="en-US" altLang="ja-JP" dirty="0" err="1"/>
              <a:t>Holo</a:t>
            </a:r>
            <a:r>
              <a:rPr lang="en-US" altLang="ja-JP" dirty="0"/>
              <a:t>: 2OO8X, Ligand: RAJ</a:t>
            </a:r>
            <a:endParaRPr kumimoji="1" lang="ja-JP" altLang="en-US"/>
          </a:p>
        </p:txBody>
      </p:sp>
      <p:pic>
        <p:nvPicPr>
          <p:cNvPr id="6" name="図 5" descr="テーブル, 座る, 食品, カラフル が含まれている画像&#10;&#10;自動的に生成された説明">
            <a:extLst>
              <a:ext uri="{FF2B5EF4-FFF2-40B4-BE49-F238E27FC236}">
                <a16:creationId xmlns:a16="http://schemas.microsoft.com/office/drawing/2014/main" id="{F1B95029-6DDF-E94C-BC8B-32375888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68" y="2037126"/>
            <a:ext cx="5149332" cy="4686943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58D19E4B-ED6F-0C47-9C36-B7F2A8A6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19" y="2037126"/>
            <a:ext cx="4718972" cy="46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1FXXA, </a:t>
            </a:r>
            <a:r>
              <a:rPr lang="en-US" altLang="ja-JP" dirty="0" err="1"/>
              <a:t>Holo</a:t>
            </a:r>
            <a:r>
              <a:rPr lang="en-US" altLang="ja-JP" dirty="0"/>
              <a:t>: 3HL8A, Ligand: BBP</a:t>
            </a:r>
            <a:endParaRPr kumimoji="1" lang="ja-JP" altLang="en-US"/>
          </a:p>
        </p:txBody>
      </p:sp>
      <p:pic>
        <p:nvPicPr>
          <p:cNvPr id="6" name="図 5" descr="コショウ, ケーキ, 食品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4362AEDB-AD6A-F645-97D9-09068202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12" y="2199189"/>
            <a:ext cx="5223988" cy="3708561"/>
          </a:xfrm>
          <a:prstGeom prst="rect">
            <a:avLst/>
          </a:prstGeom>
        </p:spPr>
      </p:pic>
      <p:pic>
        <p:nvPicPr>
          <p:cNvPr id="8" name="図 7" descr="カラフルな絵&#10;&#10;低い精度で自動的に生成された説明">
            <a:extLst>
              <a:ext uri="{FF2B5EF4-FFF2-40B4-BE49-F238E27FC236}">
                <a16:creationId xmlns:a16="http://schemas.microsoft.com/office/drawing/2014/main" id="{230C8890-6FFB-ED43-BD39-BF5704E8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37" y="2293595"/>
            <a:ext cx="5794627" cy="37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9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1G24D, </a:t>
            </a:r>
            <a:r>
              <a:rPr lang="en-US" altLang="ja-JP" dirty="0" err="1"/>
              <a:t>Holo</a:t>
            </a:r>
            <a:r>
              <a:rPr lang="en-US" altLang="ja-JP" dirty="0"/>
              <a:t>: 1GZFC, Ligand: NIR</a:t>
            </a:r>
            <a:endParaRPr kumimoji="1" lang="ja-JP" altLang="en-US"/>
          </a:p>
        </p:txBody>
      </p:sp>
      <p:pic>
        <p:nvPicPr>
          <p:cNvPr id="6" name="図 5" descr="屋内, テーブル, 座る, 少し が含まれている画像&#10;&#10;自動的に生成された説明">
            <a:extLst>
              <a:ext uri="{FF2B5EF4-FFF2-40B4-BE49-F238E27FC236}">
                <a16:creationId xmlns:a16="http://schemas.microsoft.com/office/drawing/2014/main" id="{EF9ED7D0-B74D-0949-A4E9-EA0A5275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53" y="2152873"/>
            <a:ext cx="4729557" cy="4052524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A7AD5079-72D0-9B43-91EC-7F71A697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0" y="2221677"/>
            <a:ext cx="4957193" cy="403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1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3724" cy="1325563"/>
          </a:xfrm>
        </p:spPr>
        <p:txBody>
          <a:bodyPr/>
          <a:lstStyle/>
          <a:p>
            <a:r>
              <a:rPr lang="en-US" altLang="ja-JP" dirty="0"/>
              <a:t>Apo: 1G4EB, </a:t>
            </a:r>
            <a:r>
              <a:rPr lang="en-US" altLang="ja-JP" dirty="0" err="1"/>
              <a:t>Holo</a:t>
            </a:r>
            <a:r>
              <a:rPr lang="en-US" altLang="ja-JP" dirty="0"/>
              <a:t>: 1G67B, Ligand: POP/TZP</a:t>
            </a:r>
            <a:endParaRPr kumimoji="1" lang="ja-JP" altLang="en-US"/>
          </a:p>
        </p:txBody>
      </p:sp>
      <p:pic>
        <p:nvPicPr>
          <p:cNvPr id="6" name="図 5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01FF39AA-01DC-3D4A-B220-F2CDC908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5" y="2149475"/>
            <a:ext cx="5181600" cy="4343400"/>
          </a:xfrm>
          <a:prstGeom prst="rect">
            <a:avLst/>
          </a:prstGeom>
        </p:spPr>
      </p:pic>
      <p:pic>
        <p:nvPicPr>
          <p:cNvPr id="8" name="図 7" descr="屋内, コショウ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B4AF264F-6304-7841-8D97-44C36137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686" y="2118495"/>
            <a:ext cx="5756316" cy="43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7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1HAGE, </a:t>
            </a:r>
            <a:r>
              <a:rPr lang="en-US" altLang="ja-JP" dirty="0" err="1"/>
              <a:t>Holo</a:t>
            </a:r>
            <a:r>
              <a:rPr lang="en-US" altLang="ja-JP" dirty="0"/>
              <a:t>: 1GHYH, Ligand:121 </a:t>
            </a:r>
            <a:endParaRPr kumimoji="1" lang="ja-JP" altLang="en-US"/>
          </a:p>
        </p:txBody>
      </p:sp>
      <p:pic>
        <p:nvPicPr>
          <p:cNvPr id="7" name="図 6" descr="屋内, 食品, テーブル, ゾウ が含まれている画像&#10;&#10;自動的に生成された説明">
            <a:extLst>
              <a:ext uri="{FF2B5EF4-FFF2-40B4-BE49-F238E27FC236}">
                <a16:creationId xmlns:a16="http://schemas.microsoft.com/office/drawing/2014/main" id="{FE72A3E5-75CF-F840-9E1B-870FE52D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51" y="2266429"/>
            <a:ext cx="5260614" cy="4431294"/>
          </a:xfrm>
          <a:prstGeom prst="rect">
            <a:avLst/>
          </a:prstGeom>
        </p:spPr>
      </p:pic>
      <p:pic>
        <p:nvPicPr>
          <p:cNvPr id="9" name="図 8" descr="屋内, テーブル, グリーン, カラフル が含まれている画像&#10;&#10;自動的に生成された説明">
            <a:extLst>
              <a:ext uri="{FF2B5EF4-FFF2-40B4-BE49-F238E27FC236}">
                <a16:creationId xmlns:a16="http://schemas.microsoft.com/office/drawing/2014/main" id="{47C58446-E931-6D4C-8A8F-1FBEF3AC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23" y="2239809"/>
            <a:ext cx="5260614" cy="4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4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AB26DC-D15E-5E47-B4D1-185956B8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7302"/>
            <a:ext cx="10515600" cy="1325563"/>
          </a:xfrm>
        </p:spPr>
        <p:txBody>
          <a:bodyPr/>
          <a:lstStyle/>
          <a:p>
            <a:pPr algn="ctr"/>
            <a:r>
              <a:rPr lang="en-US" altLang="ja-JP" dirty="0"/>
              <a:t>Train Data</a:t>
            </a:r>
            <a:r>
              <a:rPr lang="ja-JP" altLang="en-US"/>
              <a:t>（一部）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5884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1HKAA, </a:t>
            </a:r>
            <a:r>
              <a:rPr lang="en-US" altLang="ja-JP" dirty="0" err="1"/>
              <a:t>Holo</a:t>
            </a:r>
            <a:r>
              <a:rPr lang="en-US" altLang="ja-JP" dirty="0"/>
              <a:t>: 3IP0A, </a:t>
            </a:r>
            <a:r>
              <a:rPr lang="en-US" altLang="ja-JP" dirty="0" err="1"/>
              <a:t>Ligand:HHS</a:t>
            </a:r>
            <a:r>
              <a:rPr lang="en-US" altLang="ja-JP" dirty="0"/>
              <a:t> </a:t>
            </a:r>
            <a:endParaRPr kumimoji="1" lang="ja-JP" altLang="en-US"/>
          </a:p>
        </p:txBody>
      </p:sp>
      <p:pic>
        <p:nvPicPr>
          <p:cNvPr id="6" name="図 5" descr="誕生日, ケーキ, おもちゃ, 装飾 が含まれている画像&#10;&#10;自動的に生成された説明">
            <a:extLst>
              <a:ext uri="{FF2B5EF4-FFF2-40B4-BE49-F238E27FC236}">
                <a16:creationId xmlns:a16="http://schemas.microsoft.com/office/drawing/2014/main" id="{41E45885-EA3B-EA48-889D-DC196CB5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37" y="2251185"/>
            <a:ext cx="4974417" cy="3995516"/>
          </a:xfrm>
          <a:prstGeom prst="rect">
            <a:avLst/>
          </a:prstGeom>
        </p:spPr>
      </p:pic>
      <p:pic>
        <p:nvPicPr>
          <p:cNvPr id="10" name="図 9" descr="背景パターン&#10;&#10;自動的に生成された説明">
            <a:extLst>
              <a:ext uri="{FF2B5EF4-FFF2-40B4-BE49-F238E27FC236}">
                <a16:creationId xmlns:a16="http://schemas.microsoft.com/office/drawing/2014/main" id="{131A6466-6675-2247-89B8-880F06EE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15" y="2200798"/>
            <a:ext cx="4852285" cy="40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8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lang="ja-JP" altLang="en-US"/>
              <a:t>1HOOB</a:t>
            </a:r>
            <a:r>
              <a:rPr lang="en-US" altLang="ja-JP" dirty="0"/>
              <a:t>, </a:t>
            </a:r>
            <a:r>
              <a:rPr lang="en-US" altLang="ja-JP" dirty="0" err="1"/>
              <a:t>Holo</a:t>
            </a:r>
            <a:r>
              <a:rPr lang="en-US" altLang="ja-JP" dirty="0"/>
              <a:t>: 1CIBA, Ligand: HDA 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73751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76039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6" name="図 5" descr="屋内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9C53282E-9B9F-DA46-B4C3-317BDFCC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84" y="2262800"/>
            <a:ext cx="4815069" cy="4387284"/>
          </a:xfrm>
          <a:prstGeom prst="rect">
            <a:avLst/>
          </a:prstGeom>
        </p:spPr>
      </p:pic>
      <p:pic>
        <p:nvPicPr>
          <p:cNvPr id="8" name="図 7" descr="屋内, テーブル, グリーン, 座る が含まれている画像&#10;&#10;自動的に生成された説明">
            <a:extLst>
              <a:ext uri="{FF2B5EF4-FFF2-40B4-BE49-F238E27FC236}">
                <a16:creationId xmlns:a16="http://schemas.microsoft.com/office/drawing/2014/main" id="{CB87B122-B7FE-7D45-A350-80F8A78D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7" y="2276687"/>
            <a:ext cx="4931703" cy="43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1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kumimoji="1" lang="en-US" altLang="ja-JP" dirty="0"/>
              <a:t>1KS9A</a:t>
            </a:r>
            <a:r>
              <a:rPr lang="en-US" altLang="ja-JP" dirty="0"/>
              <a:t>, </a:t>
            </a:r>
            <a:r>
              <a:rPr lang="en-US" altLang="ja-JP" dirty="0" err="1"/>
              <a:t>Holo</a:t>
            </a:r>
            <a:r>
              <a:rPr lang="en-US" altLang="ja-JP" dirty="0"/>
              <a:t>: 2OFPA, Ligand: PAF 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7722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74881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14EDB00A-7429-0D4C-A9E8-3F871DD1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6" y="2268619"/>
            <a:ext cx="3941256" cy="4336449"/>
          </a:xfrm>
          <a:prstGeom prst="rect">
            <a:avLst/>
          </a:prstGeom>
        </p:spPr>
      </p:pic>
      <p:pic>
        <p:nvPicPr>
          <p:cNvPr id="11" name="図 10" descr="屋内, 座る, テディ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CE2BBFA-5BFB-C342-8BEC-FAE140E4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91" y="2160982"/>
            <a:ext cx="3941256" cy="45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7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kumimoji="1" lang="en-US" altLang="ja-JP" dirty="0"/>
              <a:t>2AKAA</a:t>
            </a:r>
            <a:r>
              <a:rPr lang="en-US" altLang="ja-JP" dirty="0"/>
              <a:t>, </a:t>
            </a:r>
            <a:r>
              <a:rPr lang="en-US" altLang="ja-JP" dirty="0" err="1"/>
              <a:t>Holo</a:t>
            </a:r>
            <a:r>
              <a:rPr lang="en-US" altLang="ja-JP" dirty="0"/>
              <a:t>: 1YV3A, Ligand: BIT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4491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3347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16" name="図 15" descr="背景パターン&#10;&#10;自動的に生成された説明">
            <a:extLst>
              <a:ext uri="{FF2B5EF4-FFF2-40B4-BE49-F238E27FC236}">
                <a16:creationId xmlns:a16="http://schemas.microsoft.com/office/drawing/2014/main" id="{09B2D388-2ABD-4249-9CFF-405805D2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48" y="2037126"/>
            <a:ext cx="5230275" cy="4343570"/>
          </a:xfrm>
          <a:prstGeom prst="rect">
            <a:avLst/>
          </a:prstGeom>
        </p:spPr>
      </p:pic>
      <p:pic>
        <p:nvPicPr>
          <p:cNvPr id="18" name="図 17" descr="コショウ, 屋内, 座る, 大きい が含まれている画像&#10;&#10;自動的に生成された説明">
            <a:extLst>
              <a:ext uri="{FF2B5EF4-FFF2-40B4-BE49-F238E27FC236}">
                <a16:creationId xmlns:a16="http://schemas.microsoft.com/office/drawing/2014/main" id="{91B18A5F-0283-1544-8336-6DC5FBF3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02" y="2009211"/>
            <a:ext cx="5076545" cy="44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6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kumimoji="1" lang="en-US" altLang="ja-JP" dirty="0"/>
              <a:t>4AKED</a:t>
            </a:r>
            <a:r>
              <a:rPr lang="en-US" altLang="ja-JP" dirty="0"/>
              <a:t>, </a:t>
            </a:r>
            <a:r>
              <a:rPr lang="en-US" altLang="ja-JP" dirty="0" err="1"/>
              <a:t>Holo</a:t>
            </a:r>
            <a:r>
              <a:rPr lang="en-US" altLang="ja-JP" dirty="0"/>
              <a:t>: 1ANKB , Ligand: ANP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6" name="図 5" descr="屋内, コショウ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19E34B9F-9F8E-0C42-9C07-69D25E36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07" y="2176998"/>
            <a:ext cx="5374793" cy="4369264"/>
          </a:xfrm>
          <a:prstGeom prst="rect">
            <a:avLst/>
          </a:prstGeom>
        </p:spPr>
      </p:pic>
      <p:pic>
        <p:nvPicPr>
          <p:cNvPr id="8" name="図 7" descr="グリーン, 座る, 大き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C33D7BB-7736-9E47-837D-A710C97A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2" y="2176997"/>
            <a:ext cx="5394846" cy="43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78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AB26DC-D15E-5E47-B4D1-185956B8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7302"/>
            <a:ext cx="10515600" cy="1325563"/>
          </a:xfrm>
        </p:spPr>
        <p:txBody>
          <a:bodyPr/>
          <a:lstStyle/>
          <a:p>
            <a:pPr algn="ctr"/>
            <a:r>
              <a:rPr lang="en-US" altLang="ja-JP" dirty="0"/>
              <a:t>Train Data(</a:t>
            </a:r>
            <a:r>
              <a:rPr lang="ja-JP" altLang="en-US"/>
              <a:t>全て</a:t>
            </a:r>
            <a:r>
              <a:rPr lang="en-US" altLang="ja-JP" dirty="0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302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0" y="342231"/>
            <a:ext cx="10243595" cy="1325563"/>
          </a:xfrm>
        </p:spPr>
        <p:txBody>
          <a:bodyPr>
            <a:normAutofit/>
          </a:bodyPr>
          <a:lstStyle/>
          <a:p>
            <a:r>
              <a:rPr lang="en-US" altLang="ja-JP" dirty="0"/>
              <a:t>Apo: 1B6BA,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1KUVA </a:t>
            </a:r>
            <a:r>
              <a:rPr lang="en-US" altLang="ja-JP" dirty="0"/>
              <a:t>, Ligand: CA5 </a:t>
            </a:r>
            <a:endParaRPr kumimoji="1" lang="ja-JP" altLang="en-US"/>
          </a:p>
        </p:txBody>
      </p:sp>
      <p:pic>
        <p:nvPicPr>
          <p:cNvPr id="8" name="図 7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F3D4147C-6D66-424E-9335-F63177B0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87" y="2037125"/>
            <a:ext cx="4580130" cy="4109031"/>
          </a:xfrm>
          <a:prstGeom prst="rect">
            <a:avLst/>
          </a:prstGeom>
        </p:spPr>
      </p:pic>
      <p:pic>
        <p:nvPicPr>
          <p:cNvPr id="10" name="図 9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3D7E7832-585C-9A44-895A-B7DD67A4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65" y="2037125"/>
            <a:ext cx="4898735" cy="42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0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1BNCB,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2V5AA</a:t>
            </a:r>
            <a:r>
              <a:rPr lang="en-US" altLang="ja-JP" dirty="0"/>
              <a:t>, Ligand: LZL</a:t>
            </a:r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5E365DF5-0733-4D46-8930-C2D5B8B25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3712"/>
            <a:ext cx="4694499" cy="4409319"/>
          </a:xfrm>
          <a:prstGeom prst="rect">
            <a:avLst/>
          </a:prstGeom>
        </p:spPr>
      </p:pic>
      <p:pic>
        <p:nvPicPr>
          <p:cNvPr id="8" name="図 7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CC561166-995C-724A-B386-608BF822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243712"/>
            <a:ext cx="4398405" cy="44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81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1BSQA,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1GX8A</a:t>
            </a:r>
            <a:r>
              <a:rPr lang="en-US" altLang="ja-JP" dirty="0"/>
              <a:t>, Ligand: RTL</a:t>
            </a:r>
            <a:endParaRPr kumimoji="1" lang="ja-JP" altLang="en-US"/>
          </a:p>
        </p:txBody>
      </p:sp>
      <p:pic>
        <p:nvPicPr>
          <p:cNvPr id="6" name="図 5" descr="グリーン, テーブル, キーボード, 顔 が含まれている画像&#10;&#10;自動的に生成された説明">
            <a:extLst>
              <a:ext uri="{FF2B5EF4-FFF2-40B4-BE49-F238E27FC236}">
                <a16:creationId xmlns:a16="http://schemas.microsoft.com/office/drawing/2014/main" id="{1578E1FA-F571-3C49-9748-2650FC15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8" y="2360093"/>
            <a:ext cx="5402564" cy="4132782"/>
          </a:xfrm>
          <a:prstGeom prst="rect">
            <a:avLst/>
          </a:prstGeom>
        </p:spPr>
      </p:pic>
      <p:pic>
        <p:nvPicPr>
          <p:cNvPr id="8" name="図 7" descr="テーブル, 誕生日, コンピュータ, 食品 が含まれている画像&#10;&#10;自動的に生成された説明">
            <a:extLst>
              <a:ext uri="{FF2B5EF4-FFF2-40B4-BE49-F238E27FC236}">
                <a16:creationId xmlns:a16="http://schemas.microsoft.com/office/drawing/2014/main" id="{B1C8B6C7-8D04-4046-A0D7-E023230E4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52" y="2306225"/>
            <a:ext cx="5562854" cy="4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93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1E2XA,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1H9GA</a:t>
            </a:r>
            <a:r>
              <a:rPr lang="en-US" altLang="ja-JP" dirty="0"/>
              <a:t>, Ligand: MYR</a:t>
            </a:r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3930F965-C8BC-014B-A699-B55E4F4A2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029" y="2109541"/>
            <a:ext cx="5133371" cy="4383334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727DB91E-B163-DA49-8942-260BE95B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6" y="2085915"/>
            <a:ext cx="5524822" cy="440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3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</a:t>
            </a:r>
            <a:r>
              <a:rPr kumimoji="1" lang="en-US" altLang="ja-JP" dirty="0"/>
              <a:t>1A8IA, </a:t>
            </a:r>
            <a:r>
              <a:rPr lang="en-US" altLang="ja-JP" dirty="0" err="1"/>
              <a:t>Holo</a:t>
            </a:r>
            <a:r>
              <a:rPr lang="en-US" altLang="ja-JP" dirty="0"/>
              <a:t>: 2IEGB, Ligand: FRY 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85298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85298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6" name="図 5" descr="カラフルな絵&#10;&#10;低い精度で自動的に生成された説明">
            <a:extLst>
              <a:ext uri="{FF2B5EF4-FFF2-40B4-BE49-F238E27FC236}">
                <a16:creationId xmlns:a16="http://schemas.microsoft.com/office/drawing/2014/main" id="{A096D4CB-82B7-1140-9754-D5337E74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062" y="2363105"/>
            <a:ext cx="4817738" cy="3950910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F51F8A3F-ABBC-D247-9610-1958954E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4385"/>
            <a:ext cx="5063362" cy="392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0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1JBUH,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1WUNH</a:t>
            </a:r>
            <a:r>
              <a:rPr lang="en-US" altLang="ja-JP" dirty="0"/>
              <a:t>, Ligand: P5B</a:t>
            </a:r>
            <a:endParaRPr kumimoji="1" lang="ja-JP" altLang="en-US"/>
          </a:p>
        </p:txBody>
      </p:sp>
      <p:pic>
        <p:nvPicPr>
          <p:cNvPr id="8" name="図 7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E1E8073E-9369-5246-9596-95D233431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49" y="2096346"/>
            <a:ext cx="5307121" cy="4247927"/>
          </a:xfrm>
          <a:prstGeom prst="rect">
            <a:avLst/>
          </a:prstGeom>
        </p:spPr>
      </p:pic>
      <p:pic>
        <p:nvPicPr>
          <p:cNvPr id="10" name="図 9" descr="屋内, おもちゃ, 誕生日, ケーキ が含まれている画像&#10;&#10;自動的に生成された説明">
            <a:extLst>
              <a:ext uri="{FF2B5EF4-FFF2-40B4-BE49-F238E27FC236}">
                <a16:creationId xmlns:a16="http://schemas.microsoft.com/office/drawing/2014/main" id="{077B8011-B1AC-B547-8726-4C2CA2E4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096346"/>
            <a:ext cx="5103932" cy="42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0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1JWPA,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1PZOA</a:t>
            </a:r>
            <a:r>
              <a:rPr lang="en-US" altLang="ja-JP" dirty="0"/>
              <a:t>, Ligand: CBT</a:t>
            </a:r>
            <a:endParaRPr kumimoji="1" lang="ja-JP" altLang="en-US"/>
          </a:p>
        </p:txBody>
      </p:sp>
      <p:pic>
        <p:nvPicPr>
          <p:cNvPr id="6" name="図 5" descr="グリーン, 食品, ケーキ, 光 が含まれている画像&#10;&#10;自動的に生成された説明">
            <a:extLst>
              <a:ext uri="{FF2B5EF4-FFF2-40B4-BE49-F238E27FC236}">
                <a16:creationId xmlns:a16="http://schemas.microsoft.com/office/drawing/2014/main" id="{06EC9319-96EC-E848-92EB-EC16C65E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41380"/>
            <a:ext cx="4601901" cy="3738201"/>
          </a:xfrm>
          <a:prstGeom prst="rect">
            <a:avLst/>
          </a:prstGeom>
        </p:spPr>
      </p:pic>
      <p:pic>
        <p:nvPicPr>
          <p:cNvPr id="8" name="図 7" descr="屋内, テーブル, 形, 探す が含まれている画像&#10;&#10;自動的に生成された説明">
            <a:extLst>
              <a:ext uri="{FF2B5EF4-FFF2-40B4-BE49-F238E27FC236}">
                <a16:creationId xmlns:a16="http://schemas.microsoft.com/office/drawing/2014/main" id="{C7A7DFFF-4137-5B4B-9349-A5FC8697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36" y="2287310"/>
            <a:ext cx="5466337" cy="37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1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1KZ7D,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1GRNA</a:t>
            </a:r>
            <a:r>
              <a:rPr lang="en-US" altLang="ja-JP" dirty="0"/>
              <a:t>, Ligand: AF3 </a:t>
            </a:r>
            <a:endParaRPr kumimoji="1" lang="ja-JP" altLang="en-US"/>
          </a:p>
        </p:txBody>
      </p:sp>
      <p:pic>
        <p:nvPicPr>
          <p:cNvPr id="6" name="図 5" descr="屋内, コショウ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C9581786-8D15-3A4B-A25D-CE7DEC904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2552"/>
            <a:ext cx="5054600" cy="4229100"/>
          </a:xfrm>
          <a:prstGeom prst="rect">
            <a:avLst/>
          </a:prstGeom>
        </p:spPr>
      </p:pic>
      <p:pic>
        <p:nvPicPr>
          <p:cNvPr id="8" name="図 7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4064875E-834D-E24D-910F-3AC93EA8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6" y="2144452"/>
            <a:ext cx="5562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4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7025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1MY0B,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1N0TD</a:t>
            </a:r>
            <a:r>
              <a:rPr lang="en-US" altLang="ja-JP" dirty="0"/>
              <a:t>, Ligand: AT1 </a:t>
            </a:r>
            <a:endParaRPr kumimoji="1" lang="ja-JP" altLang="en-US"/>
          </a:p>
        </p:txBody>
      </p:sp>
      <p:pic>
        <p:nvPicPr>
          <p:cNvPr id="6" name="図 5" descr="カラフルな絵&#10;&#10;低い精度で自動的に生成された説明">
            <a:extLst>
              <a:ext uri="{FF2B5EF4-FFF2-40B4-BE49-F238E27FC236}">
                <a16:creationId xmlns:a16="http://schemas.microsoft.com/office/drawing/2014/main" id="{79282784-5B24-6C43-9C3C-AFE570C9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4253"/>
            <a:ext cx="5377416" cy="4072993"/>
          </a:xfrm>
          <a:prstGeom prst="rect">
            <a:avLst/>
          </a:prstGeom>
        </p:spPr>
      </p:pic>
      <p:pic>
        <p:nvPicPr>
          <p:cNvPr id="8" name="図 7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9D5F3956-0F7D-8940-80E1-B5C593D5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4" y="2314253"/>
            <a:ext cx="55372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28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1Z92A,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1PY2A</a:t>
            </a:r>
            <a:r>
              <a:rPr lang="en-US" altLang="ja-JP" dirty="0"/>
              <a:t>, Ligand: FRH</a:t>
            </a:r>
            <a:endParaRPr kumimoji="1" lang="ja-JP" altLang="en-US"/>
          </a:p>
        </p:txBody>
      </p:sp>
      <p:pic>
        <p:nvPicPr>
          <p:cNvPr id="6" name="図 5" descr="ケーキ, 誕生日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E8CFCF33-6F58-7841-8432-701DAEA4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02" y="2158120"/>
            <a:ext cx="4699880" cy="4699880"/>
          </a:xfrm>
          <a:prstGeom prst="rect">
            <a:avLst/>
          </a:prstGeom>
        </p:spPr>
      </p:pic>
      <p:pic>
        <p:nvPicPr>
          <p:cNvPr id="8" name="図 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AC136F4D-1610-2443-9C6B-930987F0C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4" y="2158120"/>
            <a:ext cx="4521961" cy="45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18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1ZAHB,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2OT1D</a:t>
            </a:r>
            <a:r>
              <a:rPr lang="en-US" altLang="ja-JP" dirty="0"/>
              <a:t>, Ligand: N3P</a:t>
            </a:r>
            <a:endParaRPr kumimoji="1" lang="ja-JP" altLang="en-US"/>
          </a:p>
        </p:txBody>
      </p:sp>
      <p:pic>
        <p:nvPicPr>
          <p:cNvPr id="6" name="図 5" descr="コショウ, 屋内, テーブル, 大きい が含まれている画像&#10;&#10;自動的に生成された説明">
            <a:extLst>
              <a:ext uri="{FF2B5EF4-FFF2-40B4-BE49-F238E27FC236}">
                <a16:creationId xmlns:a16="http://schemas.microsoft.com/office/drawing/2014/main" id="{2BEF5817-8096-7B47-8BFC-760830F7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73" y="2227402"/>
            <a:ext cx="4924254" cy="3675687"/>
          </a:xfrm>
          <a:prstGeom prst="rect">
            <a:avLst/>
          </a:prstGeom>
        </p:spPr>
      </p:pic>
      <p:pic>
        <p:nvPicPr>
          <p:cNvPr id="8" name="図 7" descr="グリーン, テーブル, 海洋生物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76C45AA-F61D-434A-BD21-30B71030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7" y="2227402"/>
            <a:ext cx="5681452" cy="35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45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2GPOA,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1S9QB</a:t>
            </a:r>
            <a:r>
              <a:rPr lang="en-US" altLang="ja-JP" dirty="0"/>
              <a:t>, Ligand: CHD </a:t>
            </a:r>
            <a:endParaRPr kumimoji="1" lang="ja-JP" altLang="en-US"/>
          </a:p>
        </p:txBody>
      </p:sp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6EC3B09A-B36B-6A4A-8E58-ACC000C7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7" y="2314918"/>
            <a:ext cx="5265783" cy="3981709"/>
          </a:xfrm>
          <a:prstGeom prst="rect">
            <a:avLst/>
          </a:prstGeom>
        </p:spPr>
      </p:pic>
      <p:pic>
        <p:nvPicPr>
          <p:cNvPr id="10" name="図 9" descr="カラフルなケーキ&#10;&#10;中程度の精度で自動的に生成された説明">
            <a:extLst>
              <a:ext uri="{FF2B5EF4-FFF2-40B4-BE49-F238E27FC236}">
                <a16:creationId xmlns:a16="http://schemas.microsoft.com/office/drawing/2014/main" id="{51A55254-3F67-1740-8455-6D8AE4FE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165664"/>
            <a:ext cx="5001250" cy="41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61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3FDLA,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2YXJA</a:t>
            </a:r>
            <a:r>
              <a:rPr lang="en-US" altLang="ja-JP" dirty="0"/>
              <a:t>, Ligand: N3C</a:t>
            </a:r>
            <a:endParaRPr kumimoji="1" lang="ja-JP" altLang="en-US"/>
          </a:p>
        </p:txBody>
      </p:sp>
      <p:pic>
        <p:nvPicPr>
          <p:cNvPr id="6" name="図 5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3F2C8F95-3C5B-DA44-87CB-F8D75653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1217"/>
            <a:ext cx="5091218" cy="3662104"/>
          </a:xfrm>
          <a:prstGeom prst="rect">
            <a:avLst/>
          </a:prstGeom>
        </p:spPr>
      </p:pic>
      <p:pic>
        <p:nvPicPr>
          <p:cNvPr id="8" name="図 7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2D38EE43-1630-6D47-ADD8-08F5435A3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19" y="2361217"/>
            <a:ext cx="5023520" cy="36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63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3GXDB,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2WCGA</a:t>
            </a:r>
            <a:r>
              <a:rPr lang="en-US" altLang="ja-JP" dirty="0"/>
              <a:t>, Ligand: MT5</a:t>
            </a:r>
            <a:endParaRPr kumimoji="1" lang="ja-JP" altLang="en-US"/>
          </a:p>
        </p:txBody>
      </p:sp>
      <p:pic>
        <p:nvPicPr>
          <p:cNvPr id="6" name="図 5" descr="屋内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4D600C56-1629-334B-A6F2-D243CE48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07" y="2464925"/>
            <a:ext cx="5168900" cy="3733800"/>
          </a:xfrm>
          <a:prstGeom prst="rect">
            <a:avLst/>
          </a:prstGeom>
        </p:spPr>
      </p:pic>
      <p:pic>
        <p:nvPicPr>
          <p:cNvPr id="8" name="図 7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93DD385-CA3D-2641-9C3D-655641D4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64925"/>
            <a:ext cx="4675529" cy="37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5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4HB2C, </a:t>
            </a:r>
            <a:r>
              <a:rPr lang="en-US" altLang="ja-JP" dirty="0" err="1"/>
              <a:t>Holo</a:t>
            </a:r>
            <a:r>
              <a:rPr lang="en-US" altLang="ja-JP" dirty="0"/>
              <a:t>:</a:t>
            </a:r>
            <a:r>
              <a:rPr lang="en" altLang="ja-JP" dirty="0"/>
              <a:t> 4HATC</a:t>
            </a:r>
            <a:r>
              <a:rPr lang="en-US" altLang="ja-JP" dirty="0"/>
              <a:t>, Ligand: LMB</a:t>
            </a:r>
            <a:endParaRPr kumimoji="1" lang="ja-JP" altLang="en-US"/>
          </a:p>
        </p:txBody>
      </p:sp>
      <p:pic>
        <p:nvPicPr>
          <p:cNvPr id="6" name="図 5" descr="ケーキ, 誕生日, 屋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5FD8A61-5E59-2B46-B9C3-0E06E247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67" y="2313254"/>
            <a:ext cx="5608493" cy="3555110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E282D841-A290-424E-A55F-421643F8A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3" y="2251002"/>
            <a:ext cx="5238349" cy="36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7F9A50-8C17-F445-B602-313A0A6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1ADEA, </a:t>
            </a:r>
            <a:r>
              <a:rPr lang="en-US" altLang="ja-JP" dirty="0" err="1"/>
              <a:t>Holo</a:t>
            </a:r>
            <a:r>
              <a:rPr lang="en-US" altLang="ja-JP" dirty="0"/>
              <a:t>: 1CIBA, Ligand: IMP 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2FAB4EB5-2347-6C44-A39D-99931BE4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86" y="2120109"/>
            <a:ext cx="4615968" cy="4007372"/>
          </a:xfrm>
          <a:prstGeom prst="rect">
            <a:avLst/>
          </a:prstGeom>
        </p:spPr>
      </p:pic>
      <p:pic>
        <p:nvPicPr>
          <p:cNvPr id="13" name="図 12" descr="屋内, 座る, 小さい, ベッド が含まれている画像&#10;&#10;自動的に生成された説明">
            <a:extLst>
              <a:ext uri="{FF2B5EF4-FFF2-40B4-BE49-F238E27FC236}">
                <a16:creationId xmlns:a16="http://schemas.microsoft.com/office/drawing/2014/main" id="{019F67DF-9713-7A41-B5D6-8113A35C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080899"/>
            <a:ext cx="5124132" cy="4033453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025B122-C102-364D-ADE7-87163758F3DA}"/>
              </a:ext>
            </a:extLst>
          </p:cNvPr>
          <p:cNvSpPr/>
          <p:nvPr/>
        </p:nvSpPr>
        <p:spPr>
          <a:xfrm>
            <a:off x="1377386" y="6308209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リガンドをリコメンドできていない</a:t>
            </a:r>
          </a:p>
        </p:txBody>
      </p:sp>
    </p:spTree>
    <p:extLst>
      <p:ext uri="{BB962C8B-B14F-4D97-AF65-F5344CB8AC3E}">
        <p14:creationId xmlns:p14="http://schemas.microsoft.com/office/powerpoint/2010/main" val="81220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1ALBA, </a:t>
            </a:r>
            <a:r>
              <a:rPr lang="en-US" altLang="ja-JP" dirty="0" err="1"/>
              <a:t>Holo</a:t>
            </a:r>
            <a:r>
              <a:rPr lang="en-US" altLang="ja-JP" dirty="0"/>
              <a:t>: 1LICA, Ligand: HDS</a:t>
            </a:r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50D6F6B1-4B43-2C47-B515-CA85046E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61" y="2115535"/>
            <a:ext cx="4807139" cy="4045352"/>
          </a:xfrm>
          <a:prstGeom prst="rect">
            <a:avLst/>
          </a:prstGeom>
        </p:spPr>
      </p:pic>
      <p:pic>
        <p:nvPicPr>
          <p:cNvPr id="8" name="図 7" descr="背景パターン が含まれている画像&#10;&#10;自動的に生成された説明">
            <a:extLst>
              <a:ext uri="{FF2B5EF4-FFF2-40B4-BE49-F238E27FC236}">
                <a16:creationId xmlns:a16="http://schemas.microsoft.com/office/drawing/2014/main" id="{7C0547A1-3E68-7C4E-B2CA-B90E5AB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349" y="2115536"/>
            <a:ext cx="4641041" cy="40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2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1ALVA, </a:t>
            </a:r>
            <a:r>
              <a:rPr lang="en-US" altLang="ja-JP" dirty="0" err="1"/>
              <a:t>Holo</a:t>
            </a:r>
            <a:r>
              <a:rPr lang="en-US" altLang="ja-JP" dirty="0"/>
              <a:t>: 1NX3A, Ligand: ISA</a:t>
            </a:r>
            <a:endParaRPr kumimoji="1" lang="ja-JP" altLang="en-US"/>
          </a:p>
        </p:txBody>
      </p:sp>
      <p:pic>
        <p:nvPicPr>
          <p:cNvPr id="9" name="図 8" descr="屋内, テーブル, プラスチック, 座る が含まれている画像&#10;&#10;自動的に生成された説明">
            <a:extLst>
              <a:ext uri="{FF2B5EF4-FFF2-40B4-BE49-F238E27FC236}">
                <a16:creationId xmlns:a16="http://schemas.microsoft.com/office/drawing/2014/main" id="{FCDA1265-FAA4-EB48-B0A1-A6022BDE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119" y="2298358"/>
            <a:ext cx="5000668" cy="4061208"/>
          </a:xfrm>
          <a:prstGeom prst="rect">
            <a:avLst/>
          </a:prstGeom>
        </p:spPr>
      </p:pic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D378B8E1-35F5-664D-BABB-AFF9E697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2" y="2269402"/>
            <a:ext cx="4977632" cy="40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6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1BP5A, </a:t>
            </a:r>
            <a:r>
              <a:rPr lang="en-US" altLang="ja-JP" dirty="0" err="1"/>
              <a:t>Holo</a:t>
            </a:r>
            <a:r>
              <a:rPr lang="en-US" altLang="ja-JP" dirty="0"/>
              <a:t>: 1RYOA, Ligand: OXL</a:t>
            </a:r>
            <a:endParaRPr kumimoji="1" lang="ja-JP" altLang="en-US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5859BCB8-3820-7F49-85F7-98CB64D9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0" y="2311185"/>
            <a:ext cx="5005607" cy="4311247"/>
          </a:xfrm>
          <a:prstGeom prst="rect">
            <a:avLst/>
          </a:prstGeom>
        </p:spPr>
      </p:pic>
      <p:pic>
        <p:nvPicPr>
          <p:cNvPr id="10" name="図 9" descr="屋内, テーブル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B922B1E-A716-E34D-BD6A-61D8D631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92" y="2223015"/>
            <a:ext cx="5272669" cy="43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1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677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1CLLA, </a:t>
            </a:r>
            <a:r>
              <a:rPr lang="en-US" altLang="ja-JP" dirty="0" err="1"/>
              <a:t>Holo</a:t>
            </a:r>
            <a:r>
              <a:rPr lang="en-US" altLang="ja-JP" dirty="0"/>
              <a:t>: 1CTRA, Ligand: TFP</a:t>
            </a:r>
            <a:endParaRPr kumimoji="1" lang="ja-JP" altLang="en-US"/>
          </a:p>
        </p:txBody>
      </p:sp>
      <p:pic>
        <p:nvPicPr>
          <p:cNvPr id="6" name="図 5" descr="テーブル, 座る, 女性, ケーキ が含まれている画像&#10;&#10;自動的に生成された説明">
            <a:extLst>
              <a:ext uri="{FF2B5EF4-FFF2-40B4-BE49-F238E27FC236}">
                <a16:creationId xmlns:a16="http://schemas.microsoft.com/office/drawing/2014/main" id="{CA13B558-5239-7E40-83F1-74BF0AA2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53" y="2254484"/>
            <a:ext cx="4802449" cy="3924988"/>
          </a:xfrm>
          <a:prstGeom prst="rect">
            <a:avLst/>
          </a:prstGeom>
        </p:spPr>
      </p:pic>
      <p:pic>
        <p:nvPicPr>
          <p:cNvPr id="8" name="図 7" descr="背景パターン&#10;&#10;自動的に生成された説明">
            <a:extLst>
              <a:ext uri="{FF2B5EF4-FFF2-40B4-BE49-F238E27FC236}">
                <a16:creationId xmlns:a16="http://schemas.microsoft.com/office/drawing/2014/main" id="{B2E1C0D6-51CB-8D4E-9F8C-577D74FA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1" y="2184630"/>
            <a:ext cx="4397683" cy="39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5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EC730A-0035-7248-BE4E-186F21500294}"/>
              </a:ext>
            </a:extLst>
          </p:cNvPr>
          <p:cNvSpPr txBox="1"/>
          <p:nvPr/>
        </p:nvSpPr>
        <p:spPr>
          <a:xfrm>
            <a:off x="1377386" y="16677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FAC6C9-39CE-AB4A-9564-F71568C987A3}"/>
              </a:ext>
            </a:extLst>
          </p:cNvPr>
          <p:cNvSpPr txBox="1"/>
          <p:nvPr/>
        </p:nvSpPr>
        <p:spPr>
          <a:xfrm>
            <a:off x="6404253" y="169094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AB0B1C7-16E0-5241-A6CD-44BED54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Apo: 1DUBD, </a:t>
            </a:r>
            <a:r>
              <a:rPr lang="en-US" altLang="ja-JP" dirty="0" err="1"/>
              <a:t>Holo</a:t>
            </a:r>
            <a:r>
              <a:rPr lang="en-US" altLang="ja-JP" dirty="0"/>
              <a:t>: 1EY3F, </a:t>
            </a:r>
            <a:r>
              <a:rPr lang="en-US" altLang="ja-JP" dirty="0" err="1"/>
              <a:t>Ligand:DAK</a:t>
            </a:r>
            <a:endParaRPr kumimoji="1" lang="ja-JP" altLang="en-US"/>
          </a:p>
        </p:txBody>
      </p:sp>
      <p:pic>
        <p:nvPicPr>
          <p:cNvPr id="6" name="図 5" descr="グリーン, テーブル, 座る, 光 が含まれている画像&#10;&#10;自動的に生成された説明">
            <a:extLst>
              <a:ext uri="{FF2B5EF4-FFF2-40B4-BE49-F238E27FC236}">
                <a16:creationId xmlns:a16="http://schemas.microsoft.com/office/drawing/2014/main" id="{B426449C-E2DD-A843-96D0-0990695F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53" y="2199189"/>
            <a:ext cx="4900272" cy="3865003"/>
          </a:xfrm>
          <a:prstGeom prst="rect">
            <a:avLst/>
          </a:prstGeom>
        </p:spPr>
      </p:pic>
      <p:pic>
        <p:nvPicPr>
          <p:cNvPr id="8" name="図 7" descr="屋内, 座る, 食品, 少し が含まれている画像&#10;&#10;自動的に生成された説明">
            <a:extLst>
              <a:ext uri="{FF2B5EF4-FFF2-40B4-BE49-F238E27FC236}">
                <a16:creationId xmlns:a16="http://schemas.microsoft.com/office/drawing/2014/main" id="{8C2102D0-B797-1444-BD36-6FE28583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243" y="2199189"/>
            <a:ext cx="4822549" cy="38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3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493</Words>
  <Application>Microsoft Macintosh PowerPoint</Application>
  <PresentationFormat>ワイド画面</PresentationFormat>
  <Paragraphs>115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3" baseType="lpstr">
      <vt:lpstr>游ゴシック</vt:lpstr>
      <vt:lpstr>游ゴシック Light</vt:lpstr>
      <vt:lpstr>Arial</vt:lpstr>
      <vt:lpstr>Office テーマ</vt:lpstr>
      <vt:lpstr>APO HOLO 例</vt:lpstr>
      <vt:lpstr>Train Data（一部）</vt:lpstr>
      <vt:lpstr>Apo: 1A8IA, Holo: 2IEGB, Ligand: FRY </vt:lpstr>
      <vt:lpstr>Apo: 1ADEA, Holo: 1CIBA, Ligand: IMP </vt:lpstr>
      <vt:lpstr>Apo: 1ALBA, Holo: 1LICA, Ligand: HDS</vt:lpstr>
      <vt:lpstr>Apo: 1ALVA, Holo: 1NX3A, Ligand: ISA</vt:lpstr>
      <vt:lpstr>Apo: 1BP5A, Holo: 1RYOA, Ligand: OXL</vt:lpstr>
      <vt:lpstr>Apo: 1CLLA, Holo: 1CTRA, Ligand: TFP</vt:lpstr>
      <vt:lpstr>Apo: 1DUBD, Holo: 1EY3F, Ligand:DAK</vt:lpstr>
      <vt:lpstr>Apo: 1ECJD, Holo: 1ECCB, Ligand: PCP</vt:lpstr>
      <vt:lpstr>Apo: 1EX6A, Holo: 1GKYA, Ligand: 5GP</vt:lpstr>
      <vt:lpstr>Apo: 1EXMA, Holo: 1HA3B, Ligand: MAU </vt:lpstr>
      <vt:lpstr>Apo: 1EXMA, Holo: 1HA3B, Ligand: MAU </vt:lpstr>
      <vt:lpstr>Apo: 1FA9A, Holo: 1L5SB, Ligand: URC </vt:lpstr>
      <vt:lpstr>Apo: 1FVRA, Holo: 2OO8X, Ligand: RAJ</vt:lpstr>
      <vt:lpstr>Apo: 1FXXA, Holo: 3HL8A, Ligand: BBP</vt:lpstr>
      <vt:lpstr>Apo: 1G24D, Holo: 1GZFC, Ligand: NIR</vt:lpstr>
      <vt:lpstr>Apo: 1G4EB, Holo: 1G67B, Ligand: POP/TZP</vt:lpstr>
      <vt:lpstr>Apo: 1HAGE, Holo: 1GHYH, Ligand:121 </vt:lpstr>
      <vt:lpstr>Apo: 1HKAA, Holo: 3IP0A, Ligand:HHS </vt:lpstr>
      <vt:lpstr>Apo: 1HOOB, Holo: 1CIBA, Ligand: HDA </vt:lpstr>
      <vt:lpstr>Apo: 1KS9A, Holo: 2OFPA, Ligand: PAF </vt:lpstr>
      <vt:lpstr>Apo: 2AKAA, Holo: 1YV3A, Ligand: BIT</vt:lpstr>
      <vt:lpstr>Apo: 4AKED, Holo: 1ANKB , Ligand: ANP</vt:lpstr>
      <vt:lpstr>Train Data(全て)</vt:lpstr>
      <vt:lpstr>Apo: 1B6BA, Holo: 1KUVA , Ligand: CA5 </vt:lpstr>
      <vt:lpstr>Apo: 1BNCB, Holo: 2V5AA, Ligand: LZL</vt:lpstr>
      <vt:lpstr>Apo: 1BSQA, Holo: 1GX8A, Ligand: RTL</vt:lpstr>
      <vt:lpstr>Apo: 1E2XA, Holo: 1H9GA, Ligand: MYR</vt:lpstr>
      <vt:lpstr>Apo: 1JBUH, Holo: 1WUNH, Ligand: P5B</vt:lpstr>
      <vt:lpstr>Apo: 1JWPA, Holo: 1PZOA, Ligand: CBT</vt:lpstr>
      <vt:lpstr>Apo: 1KZ7D, Holo: 1GRNA, Ligand: AF3 </vt:lpstr>
      <vt:lpstr>Apo: 1MY0B, Holo: 1N0TD, Ligand: AT1 </vt:lpstr>
      <vt:lpstr>Apo: 1Z92A, Holo: 1PY2A, Ligand: FRH</vt:lpstr>
      <vt:lpstr>Apo: 1ZAHB, Holo: 2OT1D, Ligand: N3P</vt:lpstr>
      <vt:lpstr>Apo: 2GPOA, Holo: 1S9QB, Ligand: CHD </vt:lpstr>
      <vt:lpstr>Apo: 3FDLA, Holo: 2YXJA, Ligand: N3C</vt:lpstr>
      <vt:lpstr>Apo: 3GXDB, Holo: 2WCGA, Ligand: MT5</vt:lpstr>
      <vt:lpstr>Apo: 4HB2C, Holo: 4HATC, Ligand: LMB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熊田　匡仁</dc:creator>
  <cp:lastModifiedBy>熊田　匡仁</cp:lastModifiedBy>
  <cp:revision>30</cp:revision>
  <dcterms:created xsi:type="dcterms:W3CDTF">2021-07-04T21:59:05Z</dcterms:created>
  <dcterms:modified xsi:type="dcterms:W3CDTF">2021-07-06T04:21:27Z</dcterms:modified>
</cp:coreProperties>
</file>